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306" r:id="rId4"/>
    <p:sldId id="289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284" r:id="rId32"/>
    <p:sldId id="288" r:id="rId3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6" autoAdjust="0"/>
    <p:restoredTop sz="94660"/>
  </p:normalViewPr>
  <p:slideViewPr>
    <p:cSldViewPr>
      <p:cViewPr varScale="1">
        <p:scale>
          <a:sx n="38" d="100"/>
          <a:sy n="38" d="100"/>
        </p:scale>
        <p:origin x="-7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zaokrąglony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7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9AC48F-E6BA-42E0-88EF-04DE1E0B4BC5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F74C35-CCDD-4E24-B554-39E305B3A3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59222-8252-4D40-BD1A-E7E4B6B728D4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5" name="Symbol zastępczy stopki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EC67A-0C92-4294-9E08-8A2D9A79C0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4E42B-AD33-40AF-8E60-5EC25475EA72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5" name="Symbol zastępczy stopki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5C83F-69CF-4F67-BF8A-D67CAC0503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876A9-C5D9-41BA-9E23-968278AE1130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5" name="Symbol zastępczy stopki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A33D4-A36C-4927-9D77-03B9D7FF04D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zaokrąglony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44C896-87AD-4272-8B74-BF23872E5261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CB48C2-CA6C-4218-A165-74F4E61C63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1C248-495D-467B-983D-9E76E844E409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6" name="Symbol zastępczy stopki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CE275-EBFC-4D4C-BD00-5B90AD0690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35846-2436-4918-A576-77C94B57969C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8" name="Symbol zastępczy stopki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FFE6-876C-4C58-938D-6C0152085A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07146-165D-4CA2-8DA1-CE829A7F96BC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4" name="Symbol zastępczy stopki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C7A3-786A-454D-8EC5-D99737098F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E85B6A-E3AD-4B97-96F3-26D863EF2DE8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4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29B29A-8747-496E-B677-E06C5E4525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CE08F-ADE1-4E9A-8FA0-D00834EF22CE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6" name="Symbol zastępczy stopki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28DFB-D2BC-415A-AECA-4A1BEE329D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z zaokrąglonym rogi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/>
          </a:p>
        </p:txBody>
      </p:sp>
      <p:sp>
        <p:nvSpPr>
          <p:cNvPr id="7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E72BE8-6350-42CA-9FCC-A708F18E8BB9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26C466-BD80-481B-B8BF-23EEB667D9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1" name="Symbol zastępczy tekstu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8C3B51C-0025-4D07-B339-0EC0040E18D8}" type="datetimeFigureOut">
              <a:rPr lang="pl-PL"/>
              <a:pPr>
                <a:defRPr/>
              </a:pPr>
              <a:t>2013-07-01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5B16410-1CA4-4E37-9450-48FD600140C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2" r:id="rId2"/>
    <p:sldLayoutId id="2147483750" r:id="rId3"/>
    <p:sldLayoutId id="2147483743" r:id="rId4"/>
    <p:sldLayoutId id="2147483744" r:id="rId5"/>
    <p:sldLayoutId id="2147483745" r:id="rId6"/>
    <p:sldLayoutId id="2147483751" r:id="rId7"/>
    <p:sldLayoutId id="2147483746" r:id="rId8"/>
    <p:sldLayoutId id="2147483752" r:id="rId9"/>
    <p:sldLayoutId id="2147483747" r:id="rId10"/>
    <p:sldLayoutId id="2147483748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2285992"/>
            <a:ext cx="8286808" cy="228601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500" dirty="0" smtClean="0"/>
              <a:t>Projekt</a:t>
            </a:r>
            <a:r>
              <a:rPr lang="pl-PL" sz="3500" b="1" dirty="0" smtClean="0"/>
              <a:t> "Motywator"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500" dirty="0" smtClean="0"/>
              <a:t>- platforma pomocy innym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500" dirty="0" smtClean="0"/>
              <a:t>w osiąganiu celów: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500" b="1" dirty="0" smtClean="0"/>
              <a:t>http://motywator.ucoz.pl/</a:t>
            </a:r>
            <a:endParaRPr lang="pl-PL" sz="3500" b="1" dirty="0"/>
          </a:p>
        </p:txBody>
      </p:sp>
      <p:sp>
        <p:nvSpPr>
          <p:cNvPr id="7" name="Prostokąt zaokrąglony 6"/>
          <p:cNvSpPr/>
          <p:nvPr/>
        </p:nvSpPr>
        <p:spPr>
          <a:xfrm>
            <a:off x="642938" y="714375"/>
            <a:ext cx="7929562" cy="9286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576" algn="ctr" fontAlgn="auto">
              <a:spcBef>
                <a:spcPts val="0"/>
              </a:spcBef>
              <a:spcAft>
                <a:spcPts val="0"/>
              </a:spcAft>
              <a:buClr>
                <a:srgbClr val="F07F09"/>
              </a:buClr>
              <a:buSzPct val="80000"/>
              <a:defRPr/>
            </a:pPr>
            <a:endParaRPr lang="pl-PL" sz="1500" b="1" dirty="0">
              <a:solidFill>
                <a:srgbClr val="9F2936">
                  <a:lumMod val="50000"/>
                </a:srgbClr>
              </a:solidFill>
            </a:endParaRPr>
          </a:p>
          <a:p>
            <a:pPr marL="36576" algn="ctr" fontAlgn="auto">
              <a:spcBef>
                <a:spcPts val="0"/>
              </a:spcBef>
              <a:spcAft>
                <a:spcPts val="0"/>
              </a:spcAft>
              <a:buClr>
                <a:srgbClr val="F07F09"/>
              </a:buClr>
              <a:buSzPct val="80000"/>
              <a:defRPr/>
            </a:pPr>
            <a:r>
              <a:rPr lang="pl-PL" sz="3000" b="1" dirty="0" smtClean="0">
                <a:solidFill>
                  <a:srgbClr val="9F2936">
                    <a:lumMod val="50000"/>
                  </a:srgbClr>
                </a:solidFill>
              </a:rPr>
              <a:t>Role i więzi grupowe - projekt</a:t>
            </a:r>
            <a:endParaRPr lang="pl-PL" sz="3000" b="1" dirty="0">
              <a:solidFill>
                <a:srgbClr val="9F2936">
                  <a:lumMod val="50000"/>
                </a:srgb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150" name="Podtytuł 7"/>
          <p:cNvSpPr>
            <a:spLocks noGrp="1"/>
          </p:cNvSpPr>
          <p:nvPr>
            <p:ph type="subTitle" idx="1"/>
          </p:nvPr>
        </p:nvSpPr>
        <p:spPr>
          <a:xfrm>
            <a:off x="857250" y="4786323"/>
            <a:ext cx="7772400" cy="2071678"/>
          </a:xfrm>
        </p:spPr>
        <p:txBody>
          <a:bodyPr/>
          <a:lstStyle/>
          <a:p>
            <a:pPr marL="36513" eaLnBrk="1" hangingPunct="1">
              <a:spcBef>
                <a:spcPct val="0"/>
              </a:spcBef>
            </a:pPr>
            <a:r>
              <a:rPr lang="pl-PL" b="1" dirty="0" smtClean="0">
                <a:solidFill>
                  <a:schemeClr val="tx1"/>
                </a:solidFill>
              </a:rPr>
              <a:t>AUTORZY:</a:t>
            </a:r>
          </a:p>
          <a:p>
            <a:pPr marL="36513" eaLnBrk="1" hangingPunct="1">
              <a:spcBef>
                <a:spcPct val="0"/>
              </a:spcBef>
            </a:pPr>
            <a:endParaRPr lang="pl-PL" sz="1000" b="1" dirty="0" smtClean="0">
              <a:solidFill>
                <a:schemeClr val="tx1"/>
              </a:solidFill>
            </a:endParaRPr>
          </a:p>
          <a:p>
            <a:pPr marL="36513" eaLnBrk="1" hangingPunct="1">
              <a:spcBef>
                <a:spcPct val="0"/>
              </a:spcBef>
            </a:pPr>
            <a:r>
              <a:rPr lang="pl-PL" b="1" dirty="0" smtClean="0">
                <a:solidFill>
                  <a:schemeClr val="tx1"/>
                </a:solidFill>
              </a:rPr>
              <a:t>Bogumiła </a:t>
            </a:r>
            <a:r>
              <a:rPr lang="pl-PL" b="1" dirty="0" err="1" smtClean="0">
                <a:solidFill>
                  <a:schemeClr val="tx1"/>
                </a:solidFill>
              </a:rPr>
              <a:t>Folarzyńska</a:t>
            </a:r>
            <a:endParaRPr lang="pl-PL" b="1" dirty="0" smtClean="0">
              <a:solidFill>
                <a:schemeClr val="tx1"/>
              </a:solidFill>
            </a:endParaRPr>
          </a:p>
          <a:p>
            <a:pPr marL="36513" eaLnBrk="1" hangingPunct="1">
              <a:spcBef>
                <a:spcPct val="0"/>
              </a:spcBef>
            </a:pPr>
            <a:r>
              <a:rPr lang="pl-PL" b="1" dirty="0" smtClean="0">
                <a:solidFill>
                  <a:schemeClr val="tx1"/>
                </a:solidFill>
              </a:rPr>
              <a:t>Łukasz Garstecki</a:t>
            </a:r>
          </a:p>
          <a:p>
            <a:pPr marL="36513" eaLnBrk="1" hangingPunct="1">
              <a:spcBef>
                <a:spcPct val="0"/>
              </a:spcBef>
            </a:pPr>
            <a:r>
              <a:rPr lang="pl-PL" b="1" dirty="0" smtClean="0">
                <a:solidFill>
                  <a:schemeClr val="tx1"/>
                </a:solidFill>
              </a:rPr>
              <a:t>Monika Głuszkowska</a:t>
            </a:r>
          </a:p>
          <a:p>
            <a:pPr marL="36513" eaLnBrk="1" hangingPunct="1">
              <a:spcBef>
                <a:spcPct val="0"/>
              </a:spcBef>
            </a:pPr>
            <a:r>
              <a:rPr lang="pl-PL" b="1" dirty="0" smtClean="0">
                <a:solidFill>
                  <a:schemeClr val="tx1"/>
                </a:solidFill>
              </a:rPr>
              <a:t>Izabela Trojak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Jak rozwiązano problem podjęty w projekcie</a:t>
            </a:r>
            <a:endParaRPr lang="pl-PL" sz="35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428624" y="2500306"/>
            <a:ext cx="8001027" cy="3473457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dirty="0" smtClean="0"/>
              <a:t>	</a:t>
            </a:r>
            <a:r>
              <a:rPr lang="pl-PL" b="1" dirty="0" smtClean="0"/>
              <a:t>„Forum wsparcia</a:t>
            </a:r>
            <a:r>
              <a:rPr lang="pl-PL" dirty="0" smtClean="0"/>
              <a:t>” pozwalające na wymianę doświadczeń, dzielenie się problemami i poradami itd.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endParaRPr lang="pl-P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57430"/>
            <a:ext cx="95345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28"/>
            <a:ext cx="9525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Jak rozwiązano problem podjęty w projekcie</a:t>
            </a:r>
            <a:endParaRPr lang="pl-PL" sz="35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428624" y="2500306"/>
            <a:ext cx="8001027" cy="3473457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dirty="0" smtClean="0"/>
              <a:t>	</a:t>
            </a:r>
            <a:r>
              <a:rPr lang="pl-PL" b="1" dirty="0" smtClean="0"/>
              <a:t>„Nasze cele i sukcesy</a:t>
            </a:r>
            <a:r>
              <a:rPr lang="pl-PL" dirty="0" smtClean="0"/>
              <a:t>” – miejsce na pochwalenie się powziętym celem, albo osiągniętym już sukcesem.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endParaRPr lang="pl-P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57430"/>
            <a:ext cx="9144000" cy="398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166"/>
            <a:ext cx="9217078" cy="213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Jak rozwiązano problem podjęty w projekcie</a:t>
            </a:r>
            <a:endParaRPr lang="pl-PL" sz="35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428624" y="1857364"/>
            <a:ext cx="8215342" cy="4357718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pl-PL" dirty="0" smtClean="0"/>
              <a:t>	</a:t>
            </a:r>
            <a:r>
              <a:rPr lang="pl-PL" b="1" dirty="0" smtClean="0"/>
              <a:t>"Poproś o kopa do działania</a:t>
            </a:r>
            <a:r>
              <a:rPr lang="pl-PL" dirty="0" smtClean="0"/>
              <a:t>" - miejsce, gdzie użytkownik może zostawić swój e-mail lub nr telefonu wraz z określeniem celu, jaki chce osiągnąć. Spowoduje to że np. raz na tydzień wysyłane będą do niego spersonalizowane, krótkie wiadomości mające przypominać mu o założonym celu (za pośrednictwem specjalne do tego celu stworzonego adresu e-mail, bądź bezpłatnych internetowych bramek </a:t>
            </a:r>
            <a:r>
              <a:rPr lang="pl-PL" dirty="0" err="1" smtClean="0"/>
              <a:t>sms-owych</a:t>
            </a:r>
            <a:r>
              <a:rPr lang="pl-PL" dirty="0" smtClean="0"/>
              <a:t>).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endParaRPr lang="pl-P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9217078" cy="213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285992"/>
            <a:ext cx="91440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0001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 smtClean="0"/>
              <a:t>Miejsce realizacji projektu</a:t>
            </a:r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357430"/>
            <a:ext cx="8358247" cy="3616333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2300" dirty="0" smtClean="0"/>
              <a:t>	</a:t>
            </a:r>
            <a:r>
              <a:rPr lang="pl-PL" sz="3000" dirty="0" smtClean="0"/>
              <a:t>Projekt był realizowany wyłącznie </a:t>
            </a:r>
            <a:r>
              <a:rPr lang="pl-PL" sz="3000" b="1" dirty="0" smtClean="0"/>
              <a:t>wirtualnie</a:t>
            </a:r>
            <a:r>
              <a:rPr lang="pl-PL" sz="3000" dirty="0" smtClean="0"/>
              <a:t>, każdy więc wykonywał swoją część przydzielonych zadań u siebie w domu.</a:t>
            </a:r>
            <a:endParaRPr lang="pl-PL" sz="30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21444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Osoby, do których było kierowane zadanie projektowe</a:t>
            </a:r>
            <a:endParaRPr lang="pl-PL" sz="35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dirty="0" smtClean="0"/>
              <a:t>	Projekt jest kierowany do </a:t>
            </a:r>
            <a:r>
              <a:rPr lang="pl-PL" sz="3000" b="1" dirty="0" smtClean="0"/>
              <a:t>każdego człowieka</a:t>
            </a:r>
            <a:r>
              <a:rPr lang="pl-PL" sz="3000" dirty="0" smtClean="0"/>
              <a:t>, który chce osiągnąć jakiś cel w swoim życiu osobistym lub zawodowym, a który boryka się niekiedy z problemem braku motywacji do działania, czy też poszukuje narzędzi i inspiracji, które pomogą mu w dążeniu do założonego celu.</a:t>
            </a:r>
            <a:endParaRPr lang="pl-PL" sz="30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21444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Harmonogram projektu</a:t>
            </a:r>
            <a:endParaRPr lang="pl-PL" sz="35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358188" cy="42071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79094"/>
                <a:gridCol w="4179094"/>
              </a:tblGrid>
              <a:tr h="449624"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/>
                        <a:t>Zadanie</a:t>
                      </a:r>
                      <a:endParaRPr lang="pl-P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/>
                        <a:t>Termin</a:t>
                      </a:r>
                      <a:endParaRPr lang="pl-PL" sz="2200" dirty="0"/>
                    </a:p>
                  </a:txBody>
                  <a:tcPr/>
                </a:tc>
              </a:tr>
              <a:tr h="1252523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Integracja – wdrożenie zaplanowanych działań, które pozwolą przekształcić grupę w zespół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1-15.12.2012</a:t>
                      </a:r>
                    </a:p>
                  </a:txBody>
                  <a:tcPr/>
                </a:tc>
              </a:tr>
              <a:tr h="1541567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Generowanie pomysłów oraz ustalenie dokładnej wizji realizacji projektu wraz z określeniem zadań, które będzie trzeba wykonać w celu jego wykonania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15-20.12.2012</a:t>
                      </a:r>
                      <a:endParaRPr lang="pl-PL" dirty="0" smtClean="0"/>
                    </a:p>
                  </a:txBody>
                  <a:tcPr/>
                </a:tc>
              </a:tr>
              <a:tr h="963480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Rozdzielenie zadań składających się na projekt wśród wszystkich członków zespołu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20.12.2012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21444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Harmonogram projektu</a:t>
            </a:r>
            <a:endParaRPr lang="pl-PL" sz="35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358188" cy="4706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79094"/>
                <a:gridCol w="4179094"/>
              </a:tblGrid>
              <a:tr h="449624"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/>
                        <a:t>Zadanie</a:t>
                      </a:r>
                      <a:endParaRPr lang="pl-P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/>
                        <a:t>Termin</a:t>
                      </a:r>
                      <a:endParaRPr lang="pl-PL" sz="2200" dirty="0"/>
                    </a:p>
                  </a:txBody>
                  <a:tcPr/>
                </a:tc>
              </a:tr>
              <a:tr h="1252523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Stworzenie szkieletu strony internetowej oraz rozesłanie </a:t>
                      </a:r>
                      <a:r>
                        <a:rPr kumimoji="0" lang="pl-P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loginu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hasła administratora do wszystkich członków zespołu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20-29.12.2012</a:t>
                      </a:r>
                    </a:p>
                  </a:txBody>
                  <a:tcPr/>
                </a:tc>
              </a:tr>
              <a:tr h="1541567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Uzupełnianie poszczególnych części strony internetowej przez członków zespołu, zgodnie z ustalonym wcześniej podziałem odpowiedzialności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30.12.2012 – 25.01.2013</a:t>
                      </a:r>
                      <a:endParaRPr lang="pl-PL" dirty="0" smtClean="0"/>
                    </a:p>
                  </a:txBody>
                  <a:tcPr/>
                </a:tc>
              </a:tr>
              <a:tr h="963480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Konsultacja grupy – próba obiektywnej oceny efektów pracy, ewentualne pomysły na udoskonalenia i korekty oraz ich wdrożenie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25.01.2013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0001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 smtClean="0"/>
              <a:t>Cele podjętego projektu</a:t>
            </a:r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1571612"/>
            <a:ext cx="8358247" cy="4402151"/>
          </a:xfrm>
        </p:spPr>
        <p:txBody>
          <a:bodyPr/>
          <a:lstStyle/>
          <a:p>
            <a:pPr marL="514350" indent="-514350" eaLnBrk="1" hangingPunct="1"/>
            <a:r>
              <a:rPr lang="pl-PL" sz="2300" dirty="0" smtClean="0"/>
              <a:t>Naszym celem było stworzenie funkcjonującej </a:t>
            </a:r>
            <a:br>
              <a:rPr lang="pl-PL" sz="2300" dirty="0" smtClean="0"/>
            </a:br>
            <a:r>
              <a:rPr lang="pl-PL" sz="2300" dirty="0" err="1" smtClean="0"/>
              <a:t>on-line</a:t>
            </a:r>
            <a:r>
              <a:rPr lang="pl-PL" sz="2300" dirty="0" smtClean="0"/>
              <a:t> platformy pomocy innym w osiąganiu celów.</a:t>
            </a:r>
          </a:p>
          <a:p>
            <a:pPr marL="514350" indent="-514350" eaLnBrk="1" hangingPunct="1"/>
            <a:r>
              <a:rPr lang="pl-PL" sz="2300" dirty="0" smtClean="0"/>
              <a:t>Zrealizowany przez nas projekt ma stanowić inspirację dla innych w zmienianiu swojego życia na lepsze. </a:t>
            </a:r>
          </a:p>
          <a:p>
            <a:pPr marL="514350" indent="-514350" eaLnBrk="1" hangingPunct="1"/>
            <a:r>
              <a:rPr lang="pl-PL" sz="2300" dirty="0" smtClean="0"/>
              <a:t>Chcieliśmy podzielić się swoją wiedzą oraz znanymi nam narzędziami </a:t>
            </a:r>
            <a:r>
              <a:rPr lang="pl-PL" sz="2300" dirty="0" err="1" smtClean="0"/>
              <a:t>coachingowymi</a:t>
            </a:r>
            <a:r>
              <a:rPr lang="pl-PL" sz="2300" dirty="0" smtClean="0"/>
              <a:t>, tak aby inni mogli z nich skorzystać dla osiągania swoich celów.</a:t>
            </a:r>
          </a:p>
          <a:p>
            <a:pPr marL="514350" indent="-514350" eaLnBrk="1" hangingPunct="1"/>
            <a:r>
              <a:rPr lang="pl-PL" sz="2300" dirty="0" smtClean="0"/>
              <a:t> Naszym celem było także wzbudzenie u innych motywacji do poprawy jakości ich życia pod dowolnie wybranym przez nich względem. </a:t>
            </a:r>
          </a:p>
          <a:p>
            <a:pPr marL="514350" indent="-514350" eaLnBrk="1" hangingPunct="1"/>
            <a:endParaRPr lang="pl-PL" sz="23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21444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Harmonogram projektu</a:t>
            </a:r>
            <a:endParaRPr lang="pl-PL" sz="35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358188" cy="32437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79094"/>
                <a:gridCol w="4179094"/>
              </a:tblGrid>
              <a:tr h="449624"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/>
                        <a:t>Zadanie</a:t>
                      </a:r>
                      <a:endParaRPr lang="pl-P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/>
                        <a:t>Termin</a:t>
                      </a:r>
                      <a:endParaRPr lang="pl-PL" sz="2200" dirty="0"/>
                    </a:p>
                  </a:txBody>
                  <a:tcPr/>
                </a:tc>
              </a:tr>
              <a:tr h="1252523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Stworzenie niniejszej</a:t>
                      </a:r>
                      <a:r>
                        <a:rPr kumimoji="0"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prezentacji dokumentującej projekt oraz zamieszczenie jej na platformie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25-28.01.2013</a:t>
                      </a:r>
                    </a:p>
                  </a:txBody>
                  <a:tcPr/>
                </a:tc>
              </a:tr>
              <a:tr h="1541567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Archiwizacja projektu, zgodnie z zarządzeniem AHE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</a:t>
                      </a:r>
                      <a:r>
                        <a:rPr kumimoji="0"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17.02.2013</a:t>
                      </a:r>
                      <a:endParaRPr lang="pl-PL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21444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600" b="1" dirty="0" smtClean="0"/>
              <a:t>Efekty materialne i niematerialne projektu</a:t>
            </a:r>
            <a:endParaRPr lang="pl-PL" sz="36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509557" y="2000240"/>
            <a:ext cx="8358247" cy="4125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3000" b="1" dirty="0" smtClean="0">
                <a:latin typeface="+mn-lt"/>
              </a:rPr>
              <a:t>Materialnym efektem </a:t>
            </a:r>
            <a:r>
              <a:rPr lang="pl-PL" sz="3000" dirty="0" smtClean="0">
                <a:latin typeface="+mn-lt"/>
              </a:rPr>
              <a:t>projektu jest funkcjonująca pod adresem http://motywator.ucoz.pl/ platforma pomocy innym w osiąganiu celów, do której każda zainteresowana osoba ma dostęp i na której może swobodnie się wypowiadać oraz uzyskać wsparcie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21444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600" b="1" dirty="0" smtClean="0"/>
              <a:t>Efekty materialne i niematerialne projektu</a:t>
            </a:r>
            <a:endParaRPr lang="pl-PL" sz="36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509557" y="2000240"/>
            <a:ext cx="8358247" cy="4125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800" b="1" dirty="0" smtClean="0">
                <a:latin typeface="+mn-lt"/>
              </a:rPr>
              <a:t>Niematerialnym efektem </a:t>
            </a:r>
            <a:r>
              <a:rPr lang="pl-PL" sz="2800" dirty="0" smtClean="0">
                <a:latin typeface="+mn-lt"/>
              </a:rPr>
              <a:t>projektu jest rozwinięcie przez nas kompetencji takich jak: umiejętność współpracy w utrudnionych warunkach (</a:t>
            </a:r>
            <a:r>
              <a:rPr lang="pl-PL" sz="2800" dirty="0" err="1" smtClean="0">
                <a:latin typeface="+mn-lt"/>
              </a:rPr>
              <a:t>online</a:t>
            </a:r>
            <a:r>
              <a:rPr lang="pl-PL" sz="2800" dirty="0" smtClean="0">
                <a:latin typeface="+mn-lt"/>
              </a:rPr>
              <a:t>), umiejętność radzenia sobie w trudnych sytuacjach (np. awaria serwera, która wystąpiła pod koniec projektu), kreatywność oraz umiejętności komunikacyjne.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07157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600" b="1" dirty="0" smtClean="0"/>
              <a:t>Mocne i słabe strony projektu</a:t>
            </a:r>
            <a:endParaRPr lang="pl-PL" sz="36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509557" y="1857364"/>
            <a:ext cx="8358247" cy="414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800" b="1" dirty="0" smtClean="0">
                <a:latin typeface="+mn-lt"/>
              </a:rPr>
              <a:t>Mocne strony: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800" dirty="0" smtClean="0">
                <a:latin typeface="+mn-lt"/>
              </a:rPr>
              <a:t>Szybkie skompletowanie zespołu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800" dirty="0" smtClean="0">
                <a:latin typeface="+mn-lt"/>
              </a:rPr>
              <a:t>Opracowanie prawidłowych zasad współpracy oraz działań pozwalających przekształcić grupę w zespół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800" dirty="0" smtClean="0">
                <a:latin typeface="+mn-lt"/>
              </a:rPr>
              <a:t>Sprawne generowanie pomysłów na projekt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800" dirty="0" smtClean="0">
                <a:latin typeface="+mn-lt"/>
              </a:rPr>
              <a:t>Dokładne opracowanie planu działania oraz rozdzielenie zadań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endParaRPr lang="pl-PL" sz="2800" dirty="0" smtClean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07157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600" b="1" dirty="0" smtClean="0"/>
              <a:t>Mocne i słabe strony projektu</a:t>
            </a:r>
            <a:endParaRPr lang="pl-PL" sz="36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509557" y="1857364"/>
            <a:ext cx="8358247" cy="414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800" b="1" dirty="0" smtClean="0">
                <a:latin typeface="+mn-lt"/>
              </a:rPr>
              <a:t>Słabe strony: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800" dirty="0" smtClean="0">
                <a:latin typeface="+mn-lt"/>
              </a:rPr>
              <a:t>Pojawiające się opóźnienia w pracy, powodujące konieczność modyfikacji harmonogramu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800" dirty="0" smtClean="0">
                <a:latin typeface="+mn-lt"/>
              </a:rPr>
              <a:t>Brak czasu i inne wydarzenia, które spowodowały niepełne wywiązywanie się z powierzonych zadań, powodujące realizację celu w mniejszym zakresie, niż było to zakładane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endParaRPr lang="pl-PL" sz="2800" dirty="0" smtClean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300" b="1" dirty="0" smtClean="0"/>
              <a:t>Plan modyfikacji (w przyszłości) lub kontynuacji projektu</a:t>
            </a:r>
            <a:endParaRPr lang="pl-PL" sz="33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428597" y="1785926"/>
            <a:ext cx="8439208" cy="421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>
                <a:latin typeface="+mn-lt"/>
              </a:rPr>
              <a:t>Przydatne byłoby ustalenie dla jednej z osób funkcji „Strażnika czasu”, który na bieżąco przypominałby każdemu o obowiązujących terminach oraz rozliczał z ich wykonania.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>
                <a:latin typeface="+mn-lt"/>
              </a:rPr>
              <a:t>Rozesłanie adresu do wszystkich innych uczestników kursu, które pozwoli na uzyskanie informacji zwrotnej oraz na dalszy rozwój platformy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>
                <a:latin typeface="+mn-lt"/>
              </a:rPr>
              <a:t>Zachęcenie innych, np. na forach internetowych, wśród znajomych itp. do aktywnego korzystania z powstałej </a:t>
            </a:r>
            <a:r>
              <a:rPr lang="pl-PL" sz="2400" smtClean="0">
                <a:latin typeface="+mn-lt"/>
              </a:rPr>
              <a:t>w projekcie platformy</a:t>
            </a:r>
            <a:endParaRPr lang="pl-PL" sz="2400" dirty="0" smtClean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2500" b="1" dirty="0" smtClean="0"/>
              <a:t>Korzyści podmiotowe i społeczne projektu dla zespołu, który zrealizował zadanie</a:t>
            </a:r>
            <a:endParaRPr lang="pl-PL" sz="25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428597" y="1785926"/>
            <a:ext cx="8439208" cy="421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200" dirty="0" smtClean="0"/>
              <a:t>	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Dzięki realizacji projektu wszyscy członkowie naszego zespołu zyskali następujące korzyści:</a:t>
            </a:r>
          </a:p>
          <a:p>
            <a:pPr marL="971550" lvl="1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rozwinięcie umiejętności współpracy w utrudnionych warunkach (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online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), </a:t>
            </a:r>
          </a:p>
          <a:p>
            <a:pPr marL="971550" lvl="1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rozwinięcie umiejętności radzenia sobie w trudnych sytuacjach (np. awaria serwera, która wystąpiła pod koniec  realizacji projektu), </a:t>
            </a:r>
          </a:p>
          <a:p>
            <a:pPr marL="971550" lvl="1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rozwinięcie kreatywności, </a:t>
            </a:r>
          </a:p>
          <a:p>
            <a:pPr marL="971550" lvl="1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rozwinięcie umiejętności komunikacyjnych,</a:t>
            </a:r>
          </a:p>
          <a:p>
            <a:pPr marL="971550" lvl="1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zdobycie cennego doświadczenia, które pozwoli nam na jeszcze efektywniejszą współpracę w przyszłych projektach.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9286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000" b="1" dirty="0" smtClean="0"/>
              <a:t>Autorzy projektu</a:t>
            </a:r>
            <a:endParaRPr lang="pl-PL" sz="30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428597" y="1785926"/>
            <a:ext cx="8439208" cy="421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Bogumiła </a:t>
            </a:r>
            <a:r>
              <a:rPr lang="pl-PL" sz="2400" b="1" dirty="0" err="1" smtClean="0">
                <a:latin typeface="Arial" pitchFamily="34" charset="0"/>
                <a:cs typeface="Arial" pitchFamily="34" charset="0"/>
              </a:rPr>
              <a:t>Folarzyńska</a:t>
            </a: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Zrealizowane zadania: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/>
              <a:t>koordynowanie wpisów (dbanie o to, by tematy artykułów, czy też opisywane narzędzia się nie powtarzały)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/>
              <a:t>przygotowanie tekstu na stronę główną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zamieszczenie tekstów na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podstronach</a:t>
            </a: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9286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000" b="1" dirty="0" smtClean="0"/>
              <a:t>Autorzy projektu</a:t>
            </a:r>
            <a:endParaRPr lang="pl-PL" sz="30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428597" y="1785926"/>
            <a:ext cx="8439208" cy="421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Łukasz Garstecki</a:t>
            </a: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Zrealizowane zadania: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/>
              <a:t>sprawdzenie i korekta wszystkich zamieszczonych tekstów (np. korekta błędów ortograficznych, literówek, stylistycznych)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odpowiedzialność za obsługę działu „Poproś o kopa do działania”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zamieszczenie tekstów na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podstronach</a:t>
            </a: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9286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000" b="1" dirty="0" smtClean="0"/>
              <a:t>Autorzy projektu</a:t>
            </a:r>
            <a:endParaRPr lang="pl-PL" sz="30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428597" y="1785926"/>
            <a:ext cx="8439208" cy="421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Monika Głuszkowska</a:t>
            </a: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Zrealizowane zadania: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/>
              <a:t>stworzenie regulaminu forum 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/>
              <a:t>bieżące moderowanie forum</a:t>
            </a:r>
          </a:p>
          <a:p>
            <a:pPr marL="51435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zamieszczenie tekstów na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podstronach</a:t>
            </a:r>
            <a:endParaRPr lang="pl-PL" sz="2400" dirty="0" smtClean="0"/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endParaRPr lang="pl-PL" sz="2400" dirty="0" smtClean="0"/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0001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 smtClean="0"/>
              <a:t>Cele podjętego projektu</a:t>
            </a:r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1571612"/>
            <a:ext cx="8358247" cy="4402151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2300" dirty="0" smtClean="0"/>
              <a:t>	</a:t>
            </a:r>
            <a:r>
              <a:rPr lang="pl-PL" sz="2500" dirty="0" smtClean="0"/>
              <a:t>Naszym celem było także rozwinięcie takich kompetencji społecznych, jak: </a:t>
            </a:r>
          </a:p>
          <a:p>
            <a:pPr marL="1035050" lvl="2" indent="-514350" eaLnBrk="1" hangingPunct="1"/>
            <a:r>
              <a:rPr lang="pl-PL" sz="2500" dirty="0" smtClean="0"/>
              <a:t>zdolności komunikacyjne oraz umiejętności współpracy (poprzez realizację projektu w zespole, gdzie dodatkowym utrudnieniem jest praca wyłącznie </a:t>
            </a:r>
            <a:r>
              <a:rPr lang="pl-PL" sz="2500" dirty="0" err="1" smtClean="0"/>
              <a:t>on-line</a:t>
            </a:r>
            <a:r>
              <a:rPr lang="pl-PL" sz="2500" dirty="0" smtClean="0"/>
              <a:t>),  </a:t>
            </a:r>
          </a:p>
          <a:p>
            <a:pPr marL="1035050" lvl="2" indent="-514350" eaLnBrk="1" hangingPunct="1"/>
            <a:r>
              <a:rPr lang="pl-PL" sz="2500" dirty="0" smtClean="0"/>
              <a:t>kreatywność (poprzez generowanie pomysłów na realizację projektu), </a:t>
            </a:r>
          </a:p>
          <a:p>
            <a:pPr marL="1035050" lvl="2" indent="-514350" eaLnBrk="1" hangingPunct="1"/>
            <a:r>
              <a:rPr lang="pl-PL" sz="2500" dirty="0" smtClean="0"/>
              <a:t>radzenie sobie w trudnych sytuacjach (jakie mogą wystąpić w trakcie realizacji projektu).</a:t>
            </a:r>
            <a:endParaRPr lang="pl-PL" sz="25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9286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000" b="1" dirty="0" smtClean="0"/>
              <a:t>Autorzy projektu</a:t>
            </a:r>
            <a:endParaRPr lang="pl-PL" sz="30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357157" y="2143116"/>
            <a:ext cx="8358247" cy="3830647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pl-PL" sz="3000" b="1" dirty="0" smtClean="0"/>
              <a:t>			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428597" y="1785926"/>
            <a:ext cx="8439208" cy="421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Izabela Trojak</a:t>
            </a: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Zrealizowane zadania: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/>
              <a:t>stworzenie szablonu strony internetowej oraz  pomoc techniczna innym członkom zespołu</a:t>
            </a:r>
          </a:p>
          <a:p>
            <a:pPr marL="51435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zamieszczenie tekstów na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podstronach</a:t>
            </a:r>
            <a:endParaRPr lang="pl-PL" sz="2400" dirty="0" smtClean="0"/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l-PL" sz="2400" dirty="0" smtClean="0"/>
              <a:t>stworzenie prezentacji dokumentującej projekt</a:t>
            </a: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endParaRPr lang="pl-PL" sz="2400" dirty="0" smtClean="0"/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ctr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spcBef>
                <a:spcPts val="250"/>
              </a:spcBef>
              <a:buClr>
                <a:schemeClr val="accent1"/>
              </a:buClr>
              <a:buSzPct val="80000"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zawartości 2"/>
          <p:cNvSpPr>
            <a:spLocks noGrp="1"/>
          </p:cNvSpPr>
          <p:nvPr>
            <p:ph idx="1"/>
          </p:nvPr>
        </p:nvSpPr>
        <p:spPr>
          <a:xfrm>
            <a:off x="642910" y="2000240"/>
            <a:ext cx="8072438" cy="4187825"/>
          </a:xfrm>
        </p:spPr>
        <p:txBody>
          <a:bodyPr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  Łukasz T. Marciniak , Sylwia Rogala-Marciniak    „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Coaching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 Zbiór narzędzi wspierania rozwoju”</a:t>
            </a:r>
          </a:p>
          <a:p>
            <a:pPr marL="514350" indent="-514350" eaLnBrk="1" hangingPunct="1"/>
            <a:r>
              <a:rPr lang="pl-PL" dirty="0" smtClean="0">
                <a:latin typeface="Arial" pitchFamily="34" charset="0"/>
                <a:cs typeface="Arial" pitchFamily="34" charset="0"/>
              </a:rPr>
              <a:t>Elżbieta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Maszke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„Weź się w garść!”</a:t>
            </a:r>
          </a:p>
          <a:p>
            <a:pPr marL="514350" indent="-514350" eaLnBrk="1" hangingPunct="1"/>
            <a:r>
              <a:rPr lang="pl-PL" dirty="0" smtClean="0">
                <a:latin typeface="Arial" pitchFamily="34" charset="0"/>
                <a:cs typeface="Arial" pitchFamily="34" charset="0"/>
              </a:rPr>
              <a:t>Bartłomiej Popiel „Zrobię to dzisiaj!”</a:t>
            </a:r>
          </a:p>
          <a:p>
            <a:pPr marL="514350" indent="-514350" eaLnBrk="1" hangingPunct="1"/>
            <a:r>
              <a:rPr lang="pl-PL" dirty="0" smtClean="0">
                <a:latin typeface="Arial" pitchFamily="34" charset="0"/>
                <a:cs typeface="Arial" pitchFamily="34" charset="0"/>
              </a:rPr>
              <a:t>Mariusz Szuba „Pokaż na co Cię stać!”</a:t>
            </a:r>
          </a:p>
          <a:p>
            <a:pPr marL="514350" indent="-514350" eaLnBrk="1" hangingPunct="1"/>
            <a:endParaRPr lang="pl-P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428596" y="428604"/>
            <a:ext cx="8286808" cy="10001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500" b="1" dirty="0"/>
              <a:t>Źródła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2000232" y="1928802"/>
            <a:ext cx="5357813" cy="22859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576" algn="ctr" fontAlgn="auto">
              <a:spcBef>
                <a:spcPts val="0"/>
              </a:spcBef>
              <a:spcAft>
                <a:spcPts val="0"/>
              </a:spcAft>
              <a:buClr>
                <a:srgbClr val="F07F09"/>
              </a:buClr>
              <a:buSzPct val="80000"/>
              <a:defRPr/>
            </a:pPr>
            <a:endParaRPr lang="pl-PL" sz="1400" b="1" dirty="0">
              <a:solidFill>
                <a:srgbClr val="9F2936">
                  <a:lumMod val="50000"/>
                </a:srgbClr>
              </a:solidFill>
            </a:endParaRPr>
          </a:p>
          <a:p>
            <a:pPr marL="36576" algn="ctr" fontAlgn="auto">
              <a:spcBef>
                <a:spcPts val="0"/>
              </a:spcBef>
              <a:spcAft>
                <a:spcPts val="0"/>
              </a:spcAft>
              <a:buClr>
                <a:srgbClr val="F07F09"/>
              </a:buClr>
              <a:buSzPct val="80000"/>
              <a:defRPr/>
            </a:pPr>
            <a:r>
              <a:rPr lang="pl-PL" sz="3500" b="1" dirty="0" smtClean="0">
                <a:solidFill>
                  <a:srgbClr val="9F2936">
                    <a:lumMod val="50000"/>
                  </a:srgbClr>
                </a:solidFill>
              </a:rPr>
              <a:t>Dziękujemy </a:t>
            </a:r>
            <a:r>
              <a:rPr lang="pl-PL" sz="3500" b="1" dirty="0">
                <a:solidFill>
                  <a:srgbClr val="9F2936">
                    <a:lumMod val="50000"/>
                  </a:srgbClr>
                </a:solidFill>
              </a:rPr>
              <a:t>za uwagę!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Problem, który był podjęty </a:t>
            </a:r>
          </a:p>
          <a:p>
            <a:pPr lvl="0" algn="ctr"/>
            <a:r>
              <a:rPr lang="pl-PL" sz="3500" b="1" dirty="0" smtClean="0"/>
              <a:t>w projekcie</a:t>
            </a:r>
            <a:endParaRPr lang="pl-PL" sz="35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428624" y="2071678"/>
            <a:ext cx="8001027" cy="3902085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pl-PL" dirty="0" smtClean="0"/>
              <a:t>	W projekcie poruszyliśmy problem, który jest dość często spotykanym zjawiskiem, a mianowicie problemem znalezienia i utrzymania motywacji do dokonywania zmian w swoim życiu i osiąganiu dowolnie założonych celów.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Jak rozwiązano problem podjęty w projekcie</a:t>
            </a:r>
            <a:endParaRPr lang="pl-PL" sz="35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428624" y="2071678"/>
            <a:ext cx="8001027" cy="3902085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pl-PL" dirty="0" smtClean="0"/>
              <a:t>	W celu pomocy innym w odnalezieniu w sobie motywacji, a także utrzymaniu jej na poziomie umożliwiającym realizację założonych celów stworzyliśmy stronę internetową składającą się z następujących </a:t>
            </a:r>
            <a:r>
              <a:rPr lang="pl-PL" dirty="0" err="1" smtClean="0"/>
              <a:t>podstron</a:t>
            </a:r>
            <a:r>
              <a:rPr lang="pl-PL" dirty="0" smtClean="0"/>
              <a:t>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Jak rozwiązano problem podjęty w projekcie</a:t>
            </a:r>
            <a:endParaRPr lang="pl-PL" sz="35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428624" y="2500306"/>
            <a:ext cx="8001027" cy="3473457"/>
          </a:xfrm>
        </p:spPr>
        <p:txBody>
          <a:bodyPr>
            <a:normAutofit/>
          </a:bodyPr>
          <a:lstStyle/>
          <a:p>
            <a:pPr marL="514350" lvl="0" indent="-514350" eaLnBrk="1" fontAlgn="auto" hangingPunct="1">
              <a:spcAft>
                <a:spcPts val="0"/>
              </a:spcAft>
              <a:buNone/>
              <a:defRPr/>
            </a:pPr>
            <a:r>
              <a:rPr lang="pl-PL" dirty="0" smtClean="0"/>
              <a:t>	</a:t>
            </a:r>
            <a:r>
              <a:rPr lang="pl-PL" b="1" dirty="0" smtClean="0"/>
              <a:t>„Inspiracje” </a:t>
            </a:r>
            <a:r>
              <a:rPr lang="pl-PL" dirty="0" smtClean="0"/>
              <a:t>- artykuły na temat motywacji, raczenia sobie z problemem odkładania spraw na później, określania i osiągania celów itp.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endParaRPr lang="pl-P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71678"/>
            <a:ext cx="94773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525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pl-PL" sz="3500" b="1" dirty="0" smtClean="0"/>
              <a:t>Jak rozwiązano problem podjęty w projekcie</a:t>
            </a:r>
            <a:endParaRPr lang="pl-PL" sz="3500" b="1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428624" y="2500306"/>
            <a:ext cx="8001027" cy="3473457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dirty="0" smtClean="0"/>
              <a:t>	„</a:t>
            </a:r>
            <a:r>
              <a:rPr lang="pl-PL" b="1" dirty="0" smtClean="0"/>
              <a:t>Wspomagacze”</a:t>
            </a:r>
            <a:r>
              <a:rPr lang="pl-PL" dirty="0" smtClean="0"/>
              <a:t> - narzędzia do wydruku lub ściągnięcia na komputer, które użytkownik może wypełnić sam, wspierające go w osiąganiu celów, wraz z instrukcją ich użycia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endParaRPr lang="pl-P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8868"/>
            <a:ext cx="95250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28"/>
            <a:ext cx="9525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1562</TotalTime>
  <Words>639</Words>
  <Application>Microsoft Office PowerPoint</Application>
  <PresentationFormat>Pokaz na ekranie (4:3)</PresentationFormat>
  <Paragraphs>152</Paragraphs>
  <Slides>32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Aspekt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Administrator</dc:creator>
  <cp:lastModifiedBy>Asia</cp:lastModifiedBy>
  <cp:revision>98</cp:revision>
  <dcterms:created xsi:type="dcterms:W3CDTF">2012-05-23T17:05:54Z</dcterms:created>
  <dcterms:modified xsi:type="dcterms:W3CDTF">2013-07-01T10:09:43Z</dcterms:modified>
</cp:coreProperties>
</file>